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6858000" cx="12192000"/>
  <p:notesSz cx="6858000" cy="9144000"/>
  <p:embeddedFontLst>
    <p:embeddedFont>
      <p:font typeface="EB Garamond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1" roundtripDataSignature="AMtx7mgXVfY2bUaM6I9XbiHJ1qEI0TYV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EBGaramond-bold.fntdata"/><Relationship Id="rId47" Type="http://schemas.openxmlformats.org/officeDocument/2006/relationships/font" Target="fonts/EBGaramond-regular.fntdata"/><Relationship Id="rId49" Type="http://schemas.openxmlformats.org/officeDocument/2006/relationships/font" Target="fonts/EBGaramon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customschemas.google.com/relationships/presentationmetadata" Target="metadata"/><Relationship Id="rId50" Type="http://schemas.openxmlformats.org/officeDocument/2006/relationships/font" Target="fonts/EBGaramon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DFD9D4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9" name="Google Shape;19;p44"/>
          <p:cNvGrpSpPr/>
          <p:nvPr/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descr="A picture containing holding&#10;&#10;Description automatically generated" id="20" name="Google Shape;20;p44"/>
            <p:cNvPicPr preferRelativeResize="0"/>
            <p:nvPr/>
          </p:nvPicPr>
          <p:blipFill rotWithShape="1">
            <a:blip r:embed="rId2">
              <a:alphaModFix amt="15000"/>
            </a:blip>
            <a:srcRect b="0" l="0" r="0" t="0"/>
            <a:stretch/>
          </p:blipFill>
          <p:spPr>
            <a:xfrm>
              <a:off x="7073255" y="0"/>
              <a:ext cx="5115697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holding, flower&#10;&#10;Description automatically generated" id="21" name="Google Shape;21;p44"/>
            <p:cNvPicPr preferRelativeResize="0"/>
            <p:nvPr/>
          </p:nvPicPr>
          <p:blipFill rotWithShape="1">
            <a:blip r:embed="rId3">
              <a:alphaModFix amt="7000"/>
            </a:blip>
            <a:srcRect b="0" l="0" r="0" t="0"/>
            <a:stretch/>
          </p:blipFill>
          <p:spPr>
            <a:xfrm rot="-5400000">
              <a:off x="5412135" y="-947254"/>
              <a:ext cx="5562598" cy="7457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44"/>
          <p:cNvSpPr/>
          <p:nvPr/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" name="Google Shape;23;p44"/>
          <p:cNvSpPr txBox="1"/>
          <p:nvPr>
            <p:ph type="ctrTitle"/>
          </p:nvPr>
        </p:nvSpPr>
        <p:spPr>
          <a:xfrm>
            <a:off x="5943600" y="1066800"/>
            <a:ext cx="5257800" cy="28335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4"/>
          <p:cNvSpPr txBox="1"/>
          <p:nvPr>
            <p:ph idx="1" type="subTitle"/>
          </p:nvPr>
        </p:nvSpPr>
        <p:spPr>
          <a:xfrm>
            <a:off x="5943599" y="4074784"/>
            <a:ext cx="5257799" cy="1640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4"/>
          <p:cNvSpPr/>
          <p:nvPr>
            <p:ph idx="2" type="pic"/>
          </p:nvPr>
        </p:nvSpPr>
        <p:spPr>
          <a:xfrm>
            <a:off x="713232" y="740664"/>
            <a:ext cx="4745736" cy="5394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3"/>
          <p:cNvSpPr txBox="1"/>
          <p:nvPr>
            <p:ph type="title"/>
          </p:nvPr>
        </p:nvSpPr>
        <p:spPr>
          <a:xfrm>
            <a:off x="458694" y="365125"/>
            <a:ext cx="1127461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53"/>
          <p:cNvSpPr txBox="1"/>
          <p:nvPr>
            <p:ph idx="1" type="body"/>
          </p:nvPr>
        </p:nvSpPr>
        <p:spPr>
          <a:xfrm>
            <a:off x="465256" y="1752600"/>
            <a:ext cx="5532319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i="0" sz="24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9" name="Google Shape;109;p53"/>
          <p:cNvSpPr txBox="1"/>
          <p:nvPr>
            <p:ph idx="2" type="body"/>
          </p:nvPr>
        </p:nvSpPr>
        <p:spPr>
          <a:xfrm>
            <a:off x="465256" y="2666999"/>
            <a:ext cx="5532319" cy="3522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53"/>
          <p:cNvSpPr txBox="1"/>
          <p:nvPr>
            <p:ph idx="3" type="body"/>
          </p:nvPr>
        </p:nvSpPr>
        <p:spPr>
          <a:xfrm>
            <a:off x="6172200" y="1752600"/>
            <a:ext cx="556110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i="0" sz="24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1" name="Google Shape;111;p53"/>
          <p:cNvSpPr txBox="1"/>
          <p:nvPr>
            <p:ph idx="4" type="body"/>
          </p:nvPr>
        </p:nvSpPr>
        <p:spPr>
          <a:xfrm>
            <a:off x="6172200" y="2666999"/>
            <a:ext cx="5561106" cy="3522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53"/>
          <p:cNvSpPr txBox="1"/>
          <p:nvPr>
            <p:ph idx="10" type="dt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53"/>
          <p:cNvSpPr txBox="1"/>
          <p:nvPr>
            <p:ph idx="11" type="ftr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53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4"/>
          <p:cNvSpPr txBox="1"/>
          <p:nvPr>
            <p:ph type="title"/>
          </p:nvPr>
        </p:nvSpPr>
        <p:spPr>
          <a:xfrm>
            <a:off x="458694" y="365125"/>
            <a:ext cx="1127461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4"/>
          <p:cNvSpPr txBox="1"/>
          <p:nvPr>
            <p:ph idx="1" type="body"/>
          </p:nvPr>
        </p:nvSpPr>
        <p:spPr>
          <a:xfrm>
            <a:off x="465256" y="1752600"/>
            <a:ext cx="32918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i="0" sz="24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54"/>
          <p:cNvSpPr txBox="1"/>
          <p:nvPr>
            <p:ph idx="2" type="body"/>
          </p:nvPr>
        </p:nvSpPr>
        <p:spPr>
          <a:xfrm>
            <a:off x="465256" y="2666999"/>
            <a:ext cx="3291840" cy="3522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54"/>
          <p:cNvSpPr txBox="1"/>
          <p:nvPr>
            <p:ph idx="3" type="body"/>
          </p:nvPr>
        </p:nvSpPr>
        <p:spPr>
          <a:xfrm>
            <a:off x="4453361" y="1752600"/>
            <a:ext cx="32918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i="0" sz="24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54"/>
          <p:cNvSpPr txBox="1"/>
          <p:nvPr>
            <p:ph idx="4" type="body"/>
          </p:nvPr>
        </p:nvSpPr>
        <p:spPr>
          <a:xfrm>
            <a:off x="4453361" y="2666999"/>
            <a:ext cx="3291840" cy="3522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54"/>
          <p:cNvSpPr txBox="1"/>
          <p:nvPr>
            <p:ph idx="5" type="body"/>
          </p:nvPr>
        </p:nvSpPr>
        <p:spPr>
          <a:xfrm>
            <a:off x="8441466" y="1757319"/>
            <a:ext cx="32918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i="0" sz="24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54"/>
          <p:cNvSpPr txBox="1"/>
          <p:nvPr>
            <p:ph idx="6" type="body"/>
          </p:nvPr>
        </p:nvSpPr>
        <p:spPr>
          <a:xfrm>
            <a:off x="8441466" y="2671718"/>
            <a:ext cx="3291840" cy="3522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54"/>
          <p:cNvSpPr txBox="1"/>
          <p:nvPr>
            <p:ph idx="10" type="dt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54"/>
          <p:cNvSpPr txBox="1"/>
          <p:nvPr>
            <p:ph idx="11" type="ftr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54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EB Garamond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5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EB Garamond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5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7"/>
          <p:cNvSpPr txBox="1"/>
          <p:nvPr>
            <p:ph type="title"/>
          </p:nvPr>
        </p:nvSpPr>
        <p:spPr>
          <a:xfrm>
            <a:off x="458694" y="365760"/>
            <a:ext cx="1089510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57"/>
          <p:cNvSpPr txBox="1"/>
          <p:nvPr>
            <p:ph idx="1" type="body"/>
          </p:nvPr>
        </p:nvSpPr>
        <p:spPr>
          <a:xfrm>
            <a:off x="458695" y="1825625"/>
            <a:ext cx="556110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57"/>
          <p:cNvSpPr txBox="1"/>
          <p:nvPr>
            <p:ph idx="2" type="body"/>
          </p:nvPr>
        </p:nvSpPr>
        <p:spPr>
          <a:xfrm>
            <a:off x="6172199" y="1825625"/>
            <a:ext cx="556110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57"/>
          <p:cNvSpPr txBox="1"/>
          <p:nvPr>
            <p:ph idx="10" type="dt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57"/>
          <p:cNvSpPr txBox="1"/>
          <p:nvPr>
            <p:ph idx="11" type="ftr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57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B Garamon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5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2" name="Google Shape;142;p5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3" name="Google Shape;143;p58"/>
          <p:cNvSpPr txBox="1"/>
          <p:nvPr>
            <p:ph idx="10" type="dt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58"/>
          <p:cNvSpPr txBox="1"/>
          <p:nvPr>
            <p:ph idx="11" type="ftr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8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B Garamon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5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5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0" name="Google Shape;150;p59"/>
          <p:cNvSpPr txBox="1"/>
          <p:nvPr>
            <p:ph idx="10" type="dt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59"/>
          <p:cNvSpPr txBox="1"/>
          <p:nvPr>
            <p:ph idx="11" type="ftr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59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nda" showMasterSp="0">
  <p:cSld name="Agnda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5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DFD9D4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8" name="Google Shape;28;p45"/>
          <p:cNvGrpSpPr/>
          <p:nvPr/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descr="A picture containing holding&#10;&#10;Description automatically generated" id="29" name="Google Shape;29;p45"/>
            <p:cNvPicPr preferRelativeResize="0"/>
            <p:nvPr/>
          </p:nvPicPr>
          <p:blipFill rotWithShape="1">
            <a:blip r:embed="rId2">
              <a:alphaModFix amt="15000"/>
            </a:blip>
            <a:srcRect b="0" l="0" r="0" t="0"/>
            <a:stretch/>
          </p:blipFill>
          <p:spPr>
            <a:xfrm>
              <a:off x="7073255" y="0"/>
              <a:ext cx="5115697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holding, flower&#10;&#10;Description automatically generated" id="30" name="Google Shape;30;p45"/>
            <p:cNvPicPr preferRelativeResize="0"/>
            <p:nvPr/>
          </p:nvPicPr>
          <p:blipFill rotWithShape="1">
            <a:blip r:embed="rId3">
              <a:alphaModFix amt="7000"/>
            </a:blip>
            <a:srcRect b="0" l="0" r="0" t="0"/>
            <a:stretch/>
          </p:blipFill>
          <p:spPr>
            <a:xfrm rot="-5400000">
              <a:off x="5412135" y="-947254"/>
              <a:ext cx="5562598" cy="7457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45"/>
          <p:cNvSpPr/>
          <p:nvPr/>
        </p:nvSpPr>
        <p:spPr>
          <a:xfrm>
            <a:off x="684276" y="685800"/>
            <a:ext cx="10820400" cy="548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" name="Google Shape;32;p45"/>
          <p:cNvSpPr txBox="1"/>
          <p:nvPr>
            <p:ph type="title"/>
          </p:nvPr>
        </p:nvSpPr>
        <p:spPr>
          <a:xfrm>
            <a:off x="1143000" y="990599"/>
            <a:ext cx="4953000" cy="2130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5"/>
          <p:cNvSpPr txBox="1"/>
          <p:nvPr>
            <p:ph idx="1" type="body"/>
          </p:nvPr>
        </p:nvSpPr>
        <p:spPr>
          <a:xfrm>
            <a:off x="1143000" y="3352800"/>
            <a:ext cx="49530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5"/>
          <p:cNvSpPr/>
          <p:nvPr>
            <p:ph idx="2" type="pic"/>
          </p:nvPr>
        </p:nvSpPr>
        <p:spPr>
          <a:xfrm>
            <a:off x="6784848" y="813816"/>
            <a:ext cx="4617720" cy="25511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5" name="Google Shape;35;p45"/>
          <p:cNvSpPr/>
          <p:nvPr>
            <p:ph idx="3" type="pic"/>
          </p:nvPr>
        </p:nvSpPr>
        <p:spPr>
          <a:xfrm>
            <a:off x="6784848" y="3465576"/>
            <a:ext cx="4617720" cy="25511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6" name="Google Shape;36;p45"/>
          <p:cNvSpPr txBox="1"/>
          <p:nvPr>
            <p:ph idx="10" type="dt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5"/>
          <p:cNvSpPr txBox="1"/>
          <p:nvPr>
            <p:ph idx="11" type="ftr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5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46"/>
          <p:cNvGrpSpPr/>
          <p:nvPr/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descr="A picture containing holding&#10;&#10;Description automatically generated" id="41" name="Google Shape;41;p46"/>
            <p:cNvPicPr preferRelativeResize="0"/>
            <p:nvPr/>
          </p:nvPicPr>
          <p:blipFill rotWithShape="1">
            <a:blip r:embed="rId2">
              <a:alphaModFix amt="15000"/>
            </a:blip>
            <a:srcRect b="0" l="0" r="0" t="0"/>
            <a:stretch/>
          </p:blipFill>
          <p:spPr>
            <a:xfrm>
              <a:off x="7073255" y="0"/>
              <a:ext cx="5115697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holding, flower&#10;&#10;Description automatically generated" id="42" name="Google Shape;42;p46"/>
            <p:cNvPicPr preferRelativeResize="0"/>
            <p:nvPr/>
          </p:nvPicPr>
          <p:blipFill rotWithShape="1">
            <a:blip r:embed="rId3">
              <a:alphaModFix amt="7000"/>
            </a:blip>
            <a:srcRect b="0" l="0" r="0" t="0"/>
            <a:stretch/>
          </p:blipFill>
          <p:spPr>
            <a:xfrm rot="-5400000">
              <a:off x="5412135" y="-947254"/>
              <a:ext cx="5562598" cy="7457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" name="Google Shape;43;p46"/>
          <p:cNvSpPr txBox="1"/>
          <p:nvPr>
            <p:ph type="title"/>
          </p:nvPr>
        </p:nvSpPr>
        <p:spPr>
          <a:xfrm>
            <a:off x="838200" y="393192"/>
            <a:ext cx="4953000" cy="2130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6"/>
          <p:cNvSpPr txBox="1"/>
          <p:nvPr>
            <p:ph idx="1" type="body"/>
          </p:nvPr>
        </p:nvSpPr>
        <p:spPr>
          <a:xfrm>
            <a:off x="838200" y="2724912"/>
            <a:ext cx="4952681" cy="3410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46"/>
          <p:cNvSpPr/>
          <p:nvPr>
            <p:ph idx="2" type="pic"/>
          </p:nvPr>
        </p:nvSpPr>
        <p:spPr>
          <a:xfrm>
            <a:off x="7086600" y="568324"/>
            <a:ext cx="4727448" cy="571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6" name="Google Shape;46;p46"/>
          <p:cNvSpPr txBox="1"/>
          <p:nvPr>
            <p:ph idx="10" type="dt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6"/>
          <p:cNvSpPr txBox="1"/>
          <p:nvPr>
            <p:ph idx="11" type="ftr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6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 txBox="1"/>
          <p:nvPr>
            <p:ph type="title"/>
          </p:nvPr>
        </p:nvSpPr>
        <p:spPr>
          <a:xfrm>
            <a:off x="458694" y="365760"/>
            <a:ext cx="1089510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7"/>
          <p:cNvSpPr txBox="1"/>
          <p:nvPr>
            <p:ph idx="1" type="body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47"/>
          <p:cNvSpPr txBox="1"/>
          <p:nvPr>
            <p:ph idx="10" type="dt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7"/>
          <p:cNvSpPr txBox="1"/>
          <p:nvPr>
            <p:ph idx="11" type="ftr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7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 showMasterSp="0">
  <p:cSld name="Section brea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DFD9D4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57" name="Google Shape;57;p48"/>
          <p:cNvGrpSpPr/>
          <p:nvPr/>
        </p:nvGrpSpPr>
        <p:grpSpPr>
          <a:xfrm>
            <a:off x="6477000" y="0"/>
            <a:ext cx="5711952" cy="5071492"/>
            <a:chOff x="4464881" y="0"/>
            <a:chExt cx="7724071" cy="6858000"/>
          </a:xfrm>
        </p:grpSpPr>
        <p:pic>
          <p:nvPicPr>
            <p:cNvPr descr="A picture containing holding&#10;&#10;Description automatically generated" id="58" name="Google Shape;58;p48"/>
            <p:cNvPicPr preferRelativeResize="0"/>
            <p:nvPr/>
          </p:nvPicPr>
          <p:blipFill rotWithShape="1">
            <a:blip r:embed="rId2">
              <a:alphaModFix amt="15000"/>
            </a:blip>
            <a:srcRect b="0" l="0" r="0" t="0"/>
            <a:stretch/>
          </p:blipFill>
          <p:spPr>
            <a:xfrm>
              <a:off x="7073255" y="0"/>
              <a:ext cx="5115697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holding, flower&#10;&#10;Description automatically generated" id="59" name="Google Shape;59;p48"/>
            <p:cNvPicPr preferRelativeResize="0"/>
            <p:nvPr/>
          </p:nvPicPr>
          <p:blipFill rotWithShape="1">
            <a:blip r:embed="rId3">
              <a:alphaModFix amt="7000"/>
            </a:blip>
            <a:srcRect b="0" l="0" r="0" t="0"/>
            <a:stretch/>
          </p:blipFill>
          <p:spPr>
            <a:xfrm rot="-5400000">
              <a:off x="5412135" y="-947254"/>
              <a:ext cx="5562598" cy="7457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" name="Google Shape;60;p48"/>
          <p:cNvSpPr txBox="1"/>
          <p:nvPr>
            <p:ph type="ctrTitle"/>
          </p:nvPr>
        </p:nvSpPr>
        <p:spPr>
          <a:xfrm>
            <a:off x="1293876" y="304801"/>
            <a:ext cx="9601200" cy="23018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EB Garamon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8"/>
          <p:cNvSpPr txBox="1"/>
          <p:nvPr>
            <p:ph idx="1" type="subTitle"/>
          </p:nvPr>
        </p:nvSpPr>
        <p:spPr>
          <a:xfrm>
            <a:off x="1712976" y="2743201"/>
            <a:ext cx="8763001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48"/>
          <p:cNvSpPr/>
          <p:nvPr>
            <p:ph idx="2" type="pic"/>
          </p:nvPr>
        </p:nvSpPr>
        <p:spPr>
          <a:xfrm>
            <a:off x="0" y="3886200"/>
            <a:ext cx="4059936" cy="2971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63" name="Google Shape;63;p48"/>
          <p:cNvSpPr/>
          <p:nvPr>
            <p:ph idx="3" type="pic"/>
          </p:nvPr>
        </p:nvSpPr>
        <p:spPr>
          <a:xfrm>
            <a:off x="4050792" y="3886200"/>
            <a:ext cx="4087368" cy="2971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64" name="Google Shape;64;p48"/>
          <p:cNvSpPr/>
          <p:nvPr>
            <p:ph idx="4" type="pic"/>
          </p:nvPr>
        </p:nvSpPr>
        <p:spPr>
          <a:xfrm>
            <a:off x="8132064" y="3886200"/>
            <a:ext cx="4059936" cy="2971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9D4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67" name="Google Shape;67;p49"/>
          <p:cNvGrpSpPr/>
          <p:nvPr/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descr="A picture containing holding&#10;&#10;Description automatically generated" id="68" name="Google Shape;68;p49"/>
            <p:cNvPicPr preferRelativeResize="0"/>
            <p:nvPr/>
          </p:nvPicPr>
          <p:blipFill rotWithShape="1">
            <a:blip r:embed="rId2">
              <a:alphaModFix amt="15000"/>
            </a:blip>
            <a:srcRect b="0" l="0" r="0" t="0"/>
            <a:stretch/>
          </p:blipFill>
          <p:spPr>
            <a:xfrm>
              <a:off x="7073255" y="0"/>
              <a:ext cx="5115697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holding, flower&#10;&#10;Description automatically generated" id="69" name="Google Shape;69;p49"/>
            <p:cNvPicPr preferRelativeResize="0"/>
            <p:nvPr/>
          </p:nvPicPr>
          <p:blipFill rotWithShape="1">
            <a:blip r:embed="rId3">
              <a:alphaModFix amt="7000"/>
            </a:blip>
            <a:srcRect b="0" l="0" r="0" t="0"/>
            <a:stretch/>
          </p:blipFill>
          <p:spPr>
            <a:xfrm rot="-5400000">
              <a:off x="5412135" y="-947254"/>
              <a:ext cx="5562598" cy="7457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49"/>
          <p:cNvSpPr/>
          <p:nvPr/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1" name="Google Shape;71;p49"/>
          <p:cNvSpPr txBox="1"/>
          <p:nvPr>
            <p:ph type="ctrTitle"/>
          </p:nvPr>
        </p:nvSpPr>
        <p:spPr>
          <a:xfrm>
            <a:off x="1071223" y="1066800"/>
            <a:ext cx="5367527" cy="28335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9"/>
          <p:cNvSpPr txBox="1"/>
          <p:nvPr>
            <p:ph idx="1" type="subTitle"/>
          </p:nvPr>
        </p:nvSpPr>
        <p:spPr>
          <a:xfrm>
            <a:off x="1071223" y="4074784"/>
            <a:ext cx="5367526" cy="1640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49"/>
          <p:cNvSpPr/>
          <p:nvPr>
            <p:ph idx="2" type="pic"/>
          </p:nvPr>
        </p:nvSpPr>
        <p:spPr>
          <a:xfrm>
            <a:off x="7013448" y="1014984"/>
            <a:ext cx="4123944" cy="2322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74" name="Google Shape;74;p49"/>
          <p:cNvSpPr/>
          <p:nvPr>
            <p:ph idx="3" type="pic"/>
          </p:nvPr>
        </p:nvSpPr>
        <p:spPr>
          <a:xfrm>
            <a:off x="7013448" y="3511296"/>
            <a:ext cx="4123944" cy="2322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75" name="Google Shape;75;p49"/>
          <p:cNvSpPr txBox="1"/>
          <p:nvPr>
            <p:ph idx="10" type="dt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9"/>
          <p:cNvSpPr txBox="1"/>
          <p:nvPr>
            <p:ph idx="11" type="ftr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9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0"/>
          <p:cNvSpPr txBox="1"/>
          <p:nvPr>
            <p:ph idx="10" type="dt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0"/>
          <p:cNvSpPr txBox="1"/>
          <p:nvPr>
            <p:ph idx="11" type="ftr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0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 showMasterSp="0">
  <p:cSld name="Summar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DFD9D4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4" name="Google Shape;84;p51"/>
          <p:cNvSpPr txBox="1"/>
          <p:nvPr>
            <p:ph type="title"/>
          </p:nvPr>
        </p:nvSpPr>
        <p:spPr>
          <a:xfrm>
            <a:off x="838200" y="393192"/>
            <a:ext cx="4524956" cy="2130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1"/>
          <p:cNvSpPr txBox="1"/>
          <p:nvPr>
            <p:ph idx="1" type="body"/>
          </p:nvPr>
        </p:nvSpPr>
        <p:spPr>
          <a:xfrm>
            <a:off x="838200" y="2727297"/>
            <a:ext cx="4524664" cy="34129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6" name="Google Shape;86;p51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7073255" y="0"/>
            <a:ext cx="51156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51"/>
          <p:cNvSpPr/>
          <p:nvPr>
            <p:ph idx="2" type="pic"/>
          </p:nvPr>
        </p:nvSpPr>
        <p:spPr>
          <a:xfrm>
            <a:off x="5879592" y="740664"/>
            <a:ext cx="2798762" cy="2606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88" name="Google Shape;88;p51"/>
          <p:cNvSpPr/>
          <p:nvPr>
            <p:ph idx="3" type="pic"/>
          </p:nvPr>
        </p:nvSpPr>
        <p:spPr>
          <a:xfrm>
            <a:off x="8878824" y="740664"/>
            <a:ext cx="2798762" cy="2606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89" name="Google Shape;89;p51"/>
          <p:cNvSpPr/>
          <p:nvPr>
            <p:ph idx="4" type="pic"/>
          </p:nvPr>
        </p:nvSpPr>
        <p:spPr>
          <a:xfrm>
            <a:off x="5879592" y="3529584"/>
            <a:ext cx="2798762" cy="2606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90" name="Google Shape;90;p51"/>
          <p:cNvSpPr/>
          <p:nvPr>
            <p:ph idx="5" type="pic"/>
          </p:nvPr>
        </p:nvSpPr>
        <p:spPr>
          <a:xfrm>
            <a:off x="8869680" y="3529584"/>
            <a:ext cx="2798762" cy="2606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91" name="Google Shape;91;p51"/>
          <p:cNvSpPr txBox="1"/>
          <p:nvPr>
            <p:ph idx="10" type="dt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1"/>
          <p:cNvSpPr txBox="1"/>
          <p:nvPr>
            <p:ph idx="11" type="ftr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51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 showMasterSp="0">
  <p:cSld name="Closing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DFD9D4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6" name="Google Shape;96;p52"/>
          <p:cNvSpPr txBox="1"/>
          <p:nvPr>
            <p:ph type="ctrTitle"/>
          </p:nvPr>
        </p:nvSpPr>
        <p:spPr>
          <a:xfrm>
            <a:off x="996275" y="394623"/>
            <a:ext cx="5996619" cy="21310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" name="Google Shape;97;p52"/>
          <p:cNvGrpSpPr/>
          <p:nvPr/>
        </p:nvGrpSpPr>
        <p:grpSpPr>
          <a:xfrm flipH="1" rot="10800000">
            <a:off x="8194385" y="20961"/>
            <a:ext cx="3997615" cy="6816079"/>
            <a:chOff x="8059620" y="41922"/>
            <a:chExt cx="3997615" cy="6816077"/>
          </a:xfrm>
        </p:grpSpPr>
        <p:pic>
          <p:nvPicPr>
            <p:cNvPr descr="A picture containing sitting, dark, front, cat&#10;&#10;Description automatically generated" id="98" name="Google Shape;98;p52"/>
            <p:cNvPicPr preferRelativeResize="0"/>
            <p:nvPr/>
          </p:nvPicPr>
          <p:blipFill rotWithShape="1">
            <a:blip r:embed="rId2">
              <a:alphaModFix amt="7000"/>
            </a:blip>
            <a:srcRect b="0" l="0" r="0" t="0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sitting, dark, front, cat&#10;&#10;Description automatically generated" id="99" name="Google Shape;99;p52"/>
            <p:cNvPicPr preferRelativeResize="0"/>
            <p:nvPr/>
          </p:nvPicPr>
          <p:blipFill rotWithShape="1">
            <a:blip r:embed="rId3">
              <a:alphaModFix amt="15000"/>
            </a:blip>
            <a:srcRect b="0" l="0" r="0" t="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" name="Google Shape;100;p52"/>
          <p:cNvSpPr txBox="1"/>
          <p:nvPr>
            <p:ph idx="1" type="subTitle"/>
          </p:nvPr>
        </p:nvSpPr>
        <p:spPr>
          <a:xfrm>
            <a:off x="7185429" y="381000"/>
            <a:ext cx="3997745" cy="21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52"/>
          <p:cNvSpPr/>
          <p:nvPr>
            <p:ph idx="2" type="pic"/>
          </p:nvPr>
        </p:nvSpPr>
        <p:spPr>
          <a:xfrm>
            <a:off x="813816" y="2670048"/>
            <a:ext cx="5175504" cy="36393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02" name="Google Shape;102;p52"/>
          <p:cNvSpPr/>
          <p:nvPr>
            <p:ph idx="3" type="pic"/>
          </p:nvPr>
        </p:nvSpPr>
        <p:spPr>
          <a:xfrm>
            <a:off x="6190488" y="2670048"/>
            <a:ext cx="5175504" cy="36393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03" name="Google Shape;103;p52"/>
          <p:cNvSpPr txBox="1"/>
          <p:nvPr>
            <p:ph idx="10" type="dt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52"/>
          <p:cNvSpPr txBox="1"/>
          <p:nvPr>
            <p:ph idx="11" type="ftr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52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rgbClr val="DFD9D4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11;p43"/>
          <p:cNvSpPr txBox="1"/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EB Garamond"/>
              <a:buNone/>
              <a:defRPr b="0" i="0" sz="4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43"/>
          <p:cNvSpPr txBox="1"/>
          <p:nvPr>
            <p:ph idx="1" type="body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3" name="Google Shape;13;p43"/>
          <p:cNvSpPr txBox="1"/>
          <p:nvPr>
            <p:ph idx="10" type="dt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4" name="Google Shape;14;p43"/>
          <p:cNvSpPr txBox="1"/>
          <p:nvPr>
            <p:ph idx="11" type="ftr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5" name="Google Shape;15;p43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sitting&#10;&#10;Description automatically generated" id="16" name="Google Shape;16;p43"/>
          <p:cNvPicPr preferRelativeResize="0"/>
          <p:nvPr/>
        </p:nvPicPr>
        <p:blipFill rotWithShape="1">
          <a:blip r:embed="rId1">
            <a:alphaModFix amt="10000"/>
          </a:blip>
          <a:srcRect b="0" l="0" r="0" t="0"/>
          <a:stretch/>
        </p:blipFill>
        <p:spPr>
          <a:xfrm>
            <a:off x="8534400" y="0"/>
            <a:ext cx="3654612" cy="457534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25.png"/><Relationship Id="rId8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43.png"/><Relationship Id="rId6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5" Type="http://schemas.openxmlformats.org/officeDocument/2006/relationships/image" Target="../media/image59.png"/><Relationship Id="rId6" Type="http://schemas.openxmlformats.org/officeDocument/2006/relationships/image" Target="../media/image61.png"/><Relationship Id="rId7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4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5.png"/><Relationship Id="rId4" Type="http://schemas.openxmlformats.org/officeDocument/2006/relationships/image" Target="../media/image35.png"/><Relationship Id="rId5" Type="http://schemas.openxmlformats.org/officeDocument/2006/relationships/image" Target="../media/image50.png"/><Relationship Id="rId6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4.png"/><Relationship Id="rId4" Type="http://schemas.openxmlformats.org/officeDocument/2006/relationships/image" Target="../media/image53.png"/><Relationship Id="rId5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76.png"/><Relationship Id="rId5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2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Relationship Id="rId4" Type="http://schemas.openxmlformats.org/officeDocument/2006/relationships/image" Target="../media/image60.png"/><Relationship Id="rId5" Type="http://schemas.openxmlformats.org/officeDocument/2006/relationships/image" Target="../media/image6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png"/><Relationship Id="rId4" Type="http://schemas.openxmlformats.org/officeDocument/2006/relationships/image" Target="../media/image62.png"/><Relationship Id="rId5" Type="http://schemas.openxmlformats.org/officeDocument/2006/relationships/image" Target="../media/image5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0.png"/><Relationship Id="rId4" Type="http://schemas.openxmlformats.org/officeDocument/2006/relationships/image" Target="../media/image66.png"/><Relationship Id="rId5" Type="http://schemas.openxmlformats.org/officeDocument/2006/relationships/image" Target="../media/image7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6.png"/><Relationship Id="rId4" Type="http://schemas.openxmlformats.org/officeDocument/2006/relationships/image" Target="../media/image70.png"/><Relationship Id="rId5" Type="http://schemas.openxmlformats.org/officeDocument/2006/relationships/image" Target="../media/image6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6.png"/><Relationship Id="rId4" Type="http://schemas.openxmlformats.org/officeDocument/2006/relationships/image" Target="../media/image65.png"/><Relationship Id="rId5" Type="http://schemas.openxmlformats.org/officeDocument/2006/relationships/image" Target="../media/image7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8.png"/><Relationship Id="rId4" Type="http://schemas.openxmlformats.org/officeDocument/2006/relationships/image" Target="../media/image67.png"/><Relationship Id="rId5" Type="http://schemas.openxmlformats.org/officeDocument/2006/relationships/image" Target="../media/image8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7.png"/><Relationship Id="rId4" Type="http://schemas.openxmlformats.org/officeDocument/2006/relationships/image" Target="../media/image89.png"/><Relationship Id="rId5" Type="http://schemas.openxmlformats.org/officeDocument/2006/relationships/image" Target="../media/image7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4.png"/><Relationship Id="rId4" Type="http://schemas.openxmlformats.org/officeDocument/2006/relationships/image" Target="../media/image68.png"/><Relationship Id="rId5" Type="http://schemas.openxmlformats.org/officeDocument/2006/relationships/image" Target="../media/image7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2.png"/><Relationship Id="rId4" Type="http://schemas.openxmlformats.org/officeDocument/2006/relationships/image" Target="../media/image83.png"/><Relationship Id="rId5" Type="http://schemas.openxmlformats.org/officeDocument/2006/relationships/image" Target="../media/image9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9.png"/><Relationship Id="rId4" Type="http://schemas.openxmlformats.org/officeDocument/2006/relationships/image" Target="../media/image8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1.png"/><Relationship Id="rId4" Type="http://schemas.openxmlformats.org/officeDocument/2006/relationships/image" Target="../media/image1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8.png"/><Relationship Id="rId4" Type="http://schemas.openxmlformats.org/officeDocument/2006/relationships/image" Target="../media/image95.png"/><Relationship Id="rId5" Type="http://schemas.openxmlformats.org/officeDocument/2006/relationships/image" Target="../media/image9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7.png"/><Relationship Id="rId4" Type="http://schemas.openxmlformats.org/officeDocument/2006/relationships/image" Target="../media/image87.png"/><Relationship Id="rId5" Type="http://schemas.openxmlformats.org/officeDocument/2006/relationships/image" Target="../media/image8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8.png"/><Relationship Id="rId4" Type="http://schemas.openxmlformats.org/officeDocument/2006/relationships/image" Target="../media/image93.png"/><Relationship Id="rId5" Type="http://schemas.openxmlformats.org/officeDocument/2006/relationships/image" Target="../media/image9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9.png"/><Relationship Id="rId4" Type="http://schemas.openxmlformats.org/officeDocument/2006/relationships/image" Target="../media/image9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7.png"/><Relationship Id="rId4" Type="http://schemas.openxmlformats.org/officeDocument/2006/relationships/image" Target="../media/image105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8.png"/><Relationship Id="rId4" Type="http://schemas.openxmlformats.org/officeDocument/2006/relationships/image" Target="../media/image107.png"/><Relationship Id="rId5" Type="http://schemas.openxmlformats.org/officeDocument/2006/relationships/image" Target="../media/image10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9.png"/><Relationship Id="rId4" Type="http://schemas.openxmlformats.org/officeDocument/2006/relationships/image" Target="../media/image104.png"/><Relationship Id="rId5" Type="http://schemas.openxmlformats.org/officeDocument/2006/relationships/image" Target="../media/image106.png"/><Relationship Id="rId6" Type="http://schemas.openxmlformats.org/officeDocument/2006/relationships/image" Target="../media/image1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0.png"/><Relationship Id="rId4" Type="http://schemas.openxmlformats.org/officeDocument/2006/relationships/image" Target="../media/image110.png"/><Relationship Id="rId5" Type="http://schemas.openxmlformats.org/officeDocument/2006/relationships/image" Target="../media/image115.png"/><Relationship Id="rId6" Type="http://schemas.openxmlformats.org/officeDocument/2006/relationships/image" Target="../media/image1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8.png"/><Relationship Id="rId4" Type="http://schemas.openxmlformats.org/officeDocument/2006/relationships/image" Target="../media/image1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docs.google.com/spreadsheets/d/1M0_YEd6EAWQCFHan13e3_cF7cKLNtJKe/edit?usp=drive_link&amp;ouid=111207893615433807009&amp;rtpof=true&amp;sd=true" TargetMode="External"/><Relationship Id="rId4" Type="http://schemas.openxmlformats.org/officeDocument/2006/relationships/hyperlink" Target="https://docs.google.com/spreadsheets/d/170u7RWoyXfph1kuv6dqrt4C_EeNXYBlg/edit?usp=drive_link&amp;ouid=111207893615433807009&amp;rtpof=true&amp;sd=true" TargetMode="External"/><Relationship Id="rId5" Type="http://schemas.openxmlformats.org/officeDocument/2006/relationships/hyperlink" Target="https://www.loom.com/share/f282b69a08a246e5b02cfb7c886d3c6e" TargetMode="External"/><Relationship Id="rId6" Type="http://schemas.openxmlformats.org/officeDocument/2006/relationships/image" Target="../media/image12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3.png"/><Relationship Id="rId4" Type="http://schemas.openxmlformats.org/officeDocument/2006/relationships/image" Target="../media/image1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6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"/>
          <p:cNvSpPr txBox="1"/>
          <p:nvPr>
            <p:ph type="ctrTitle"/>
          </p:nvPr>
        </p:nvSpPr>
        <p:spPr>
          <a:xfrm>
            <a:off x="6547314" y="2054831"/>
            <a:ext cx="4389634" cy="15180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EB Garamond"/>
              <a:buNone/>
            </a:pPr>
            <a:r>
              <a:rPr lang="en-US"/>
              <a:t>BANK LOAN CASE STUDY</a:t>
            </a:r>
            <a:endParaRPr/>
          </a:p>
        </p:txBody>
      </p:sp>
      <p:sp>
        <p:nvSpPr>
          <p:cNvPr id="158" name="Google Shape;158;p1"/>
          <p:cNvSpPr txBox="1"/>
          <p:nvPr>
            <p:ph idx="1" type="subTitle"/>
          </p:nvPr>
        </p:nvSpPr>
        <p:spPr>
          <a:xfrm>
            <a:off x="7344418" y="3848753"/>
            <a:ext cx="2795426" cy="528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Varunika Naini</a:t>
            </a:r>
            <a:endParaRPr/>
          </a:p>
        </p:txBody>
      </p:sp>
      <p:pic>
        <p:nvPicPr>
          <p:cNvPr descr="Bank Loan Images - Free Download on Freepik" id="159" name="Google Shape;15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0940" y="1775401"/>
            <a:ext cx="5289586" cy="3594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" name="Google Shape;234;p10"/>
          <p:cNvSpPr txBox="1"/>
          <p:nvPr/>
        </p:nvSpPr>
        <p:spPr>
          <a:xfrm>
            <a:off x="458694" y="349994"/>
            <a:ext cx="112746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Question 2: Detect and identify outliers in the dataset using Excel statistical functions and features, focusing on numerical variables.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5" name="Google Shape;23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2560" y="1273324"/>
            <a:ext cx="4608512" cy="279225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36" name="Google Shape;23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9703" y="1273324"/>
            <a:ext cx="4608512" cy="279225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37" name="Google Shape;23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57873" y="4360795"/>
            <a:ext cx="2673199" cy="1771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5621" y="4360796"/>
            <a:ext cx="2673199" cy="1760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80283" y="4371531"/>
            <a:ext cx="2430559" cy="1760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8225" y="4377246"/>
            <a:ext cx="2430559" cy="18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71" y="343554"/>
            <a:ext cx="4657836" cy="308544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47" name="Google Shape;24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8511" y="343555"/>
            <a:ext cx="4999497" cy="308544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48" name="Google Shape;248;p11"/>
          <p:cNvSpPr txBox="1"/>
          <p:nvPr/>
        </p:nvSpPr>
        <p:spPr>
          <a:xfrm>
            <a:off x="601256" y="3953340"/>
            <a:ext cx="11049638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Here we can observe outliers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are gonna replace the outliers with median ,mode instead of dropping rows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calculated Quartile 1 , Quartile 3 , IQR , Lower bound and Upper bound using excel functions to determine an Outlier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Eg : OR(b2&gt;UB,b2&lt;LB) 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observe days_birth doesn’t have an outlier but total_income has an outlier which is possible as different people have different incomes same goes with amt_credit 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Outlier in amt_annuity is replaced by median 24939 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4" name="Google Shape;25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831" y="161469"/>
            <a:ext cx="4836005" cy="3100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5317" y="200042"/>
            <a:ext cx="5157627" cy="293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421" y="3493011"/>
            <a:ext cx="4836004" cy="3100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95317" y="3428532"/>
            <a:ext cx="5157627" cy="322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3" name="Google Shape;26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694" y="363912"/>
            <a:ext cx="5544770" cy="304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3"/>
          <p:cNvPicPr preferRelativeResize="0"/>
          <p:nvPr/>
        </p:nvPicPr>
        <p:blipFill rotWithShape="1">
          <a:blip r:embed="rId4">
            <a:alphaModFix/>
          </a:blip>
          <a:srcRect b="12209" l="0" r="0" t="0"/>
          <a:stretch/>
        </p:blipFill>
        <p:spPr>
          <a:xfrm>
            <a:off x="6503853" y="363913"/>
            <a:ext cx="4972506" cy="304210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3"/>
          <p:cNvSpPr txBox="1"/>
          <p:nvPr/>
        </p:nvSpPr>
        <p:spPr>
          <a:xfrm>
            <a:off x="458695" y="3955551"/>
            <a:ext cx="11356586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There is an outlier in cnt_children i.e., 11 children which isn’t possible in today’s world 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There is an outlier in years_employed i.e., 1000.7 years which is impossible so we will replace it with median instead of dropping it 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Outlier in region population relative should be replace by median.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Similarly there are outliers in amt_goods price and years_registration which will be left as they are 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After doing the necessary changes , data will be ready for further analysis 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p14"/>
          <p:cNvSpPr txBox="1"/>
          <p:nvPr/>
        </p:nvSpPr>
        <p:spPr>
          <a:xfrm>
            <a:off x="472612" y="369870"/>
            <a:ext cx="11034444" cy="667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Question 3: Determine if there is data imbalance in the loan application dataset and calculate the ratio of data imbalance using Excel functions.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72" name="Google Shape;27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432" y="1333657"/>
            <a:ext cx="2272515" cy="92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0341" y="1320814"/>
            <a:ext cx="2769319" cy="92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4432" y="2543437"/>
            <a:ext cx="5393839" cy="265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33054" y="1119666"/>
            <a:ext cx="3391977" cy="122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93731" y="2424264"/>
            <a:ext cx="5539575" cy="2769788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4"/>
          <p:cNvSpPr txBox="1"/>
          <p:nvPr/>
        </p:nvSpPr>
        <p:spPr>
          <a:xfrm>
            <a:off x="604432" y="5640512"/>
            <a:ext cx="109831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can infer that 92% of clients had no issue while doing payments while rest 8% faced some issue regarding payments 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3" name="Google Shape;2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15" y="3316999"/>
            <a:ext cx="4324373" cy="3176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5298" y="3316999"/>
            <a:ext cx="6265034" cy="13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694" y="210583"/>
            <a:ext cx="4774016" cy="281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80807" y="163179"/>
            <a:ext cx="4774017" cy="286261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5"/>
          <p:cNvSpPr txBox="1"/>
          <p:nvPr/>
        </p:nvSpPr>
        <p:spPr>
          <a:xfrm>
            <a:off x="5537771" y="5003515"/>
            <a:ext cx="566106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From about pie chart we can observe that 66% clients were male and 34% were female (2 XNA can be ignored).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can also see that around 2264 females had issue while making payment 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6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3" name="Google Shape;2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7316" y="3182034"/>
            <a:ext cx="5039428" cy="1943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180" y="260388"/>
            <a:ext cx="5413820" cy="309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1811" y="260389"/>
            <a:ext cx="5210439" cy="2781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0761" y="3500757"/>
            <a:ext cx="5704666" cy="291512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6"/>
          <p:cNvSpPr txBox="1"/>
          <p:nvPr/>
        </p:nvSpPr>
        <p:spPr>
          <a:xfrm>
            <a:off x="6482993" y="5414481"/>
            <a:ext cx="559941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From this we can say that many have house/apartment chances are there bank considers those who live with parents , municipal ,rented apartment and offer loans.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p17"/>
          <p:cNvSpPr txBox="1"/>
          <p:nvPr/>
        </p:nvSpPr>
        <p:spPr>
          <a:xfrm>
            <a:off x="349321" y="236305"/>
            <a:ext cx="1164062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Question 4: ivariate analysis to explore relationships between variables and the target variable using Excel functions and features.</a:t>
            </a: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Perform univariate analysis to understand the distribution of individual variables, segmented univariate analysis to compare variable distributions for different scenarios, and b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4438435" y="1341068"/>
            <a:ext cx="346239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Univariate Analysis</a:t>
            </a:r>
            <a:endParaRPr/>
          </a:p>
        </p:txBody>
      </p:sp>
      <p:pic>
        <p:nvPicPr>
          <p:cNvPr id="305" name="Google Shape;30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506" y="1741178"/>
            <a:ext cx="3962953" cy="116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321" y="3068281"/>
            <a:ext cx="5435177" cy="3484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0186" y="3068281"/>
            <a:ext cx="5460615" cy="348407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7"/>
          <p:cNvSpPr txBox="1"/>
          <p:nvPr/>
        </p:nvSpPr>
        <p:spPr>
          <a:xfrm>
            <a:off x="5003515" y="1900719"/>
            <a:ext cx="663710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Applicants are Female 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Females are most defaulters as well as non defaulters 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4" name="Google Shape;31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690" y="3827125"/>
            <a:ext cx="5236715" cy="141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411" y="256563"/>
            <a:ext cx="5517262" cy="3073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6672" y="256563"/>
            <a:ext cx="5755245" cy="3073017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8"/>
          <p:cNvSpPr txBox="1"/>
          <p:nvPr/>
        </p:nvSpPr>
        <p:spPr>
          <a:xfrm>
            <a:off x="6096000" y="3914454"/>
            <a:ext cx="556031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From the bar graph we can see that 40-60 is the age group with highest applicants 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can also infer that when it comes to defaulters its 20-40 age group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Non defaulters are highest in age group of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40-60.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3" name="Google Shape;3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042" y="3904278"/>
            <a:ext cx="5039029" cy="188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034" y="475184"/>
            <a:ext cx="5297327" cy="319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84010" y="475184"/>
            <a:ext cx="5953956" cy="3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9"/>
          <p:cNvSpPr txBox="1"/>
          <p:nvPr/>
        </p:nvSpPr>
        <p:spPr>
          <a:xfrm>
            <a:off x="6042335" y="4062965"/>
            <a:ext cx="563730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can see that most of the applicants have 0 children followed by 1-3 children 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Applicants with 0 children are the highest in having payment issues.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Applicants with 0 children are also highest in non-defaulters category i.e., no payment issue.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"/>
          <p:cNvSpPr txBox="1"/>
          <p:nvPr>
            <p:ph type="title"/>
          </p:nvPr>
        </p:nvSpPr>
        <p:spPr>
          <a:xfrm>
            <a:off x="1143000" y="990599"/>
            <a:ext cx="4953000" cy="2130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EB Garamond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65" name="Google Shape;165;p2"/>
          <p:cNvSpPr txBox="1"/>
          <p:nvPr>
            <p:ph idx="1" type="body"/>
          </p:nvPr>
        </p:nvSpPr>
        <p:spPr>
          <a:xfrm>
            <a:off x="1143000" y="2808270"/>
            <a:ext cx="49530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457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600"/>
              <a:t>PROJECT DESCRIPTION</a:t>
            </a:r>
            <a:endParaRPr/>
          </a:p>
          <a:p>
            <a:pPr indent="-4572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600"/>
              <a:t>APPROACH</a:t>
            </a:r>
            <a:endParaRPr/>
          </a:p>
          <a:p>
            <a:pPr indent="-4572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600"/>
              <a:t>TECH – STACK USED </a:t>
            </a:r>
            <a:endParaRPr/>
          </a:p>
          <a:p>
            <a:pPr indent="-4572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600"/>
              <a:t>INSIGHTS</a:t>
            </a:r>
            <a:endParaRPr/>
          </a:p>
          <a:p>
            <a:pPr indent="-4572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600"/>
              <a:t>RESULTS</a:t>
            </a:r>
            <a:endParaRPr/>
          </a:p>
          <a:p>
            <a:pPr indent="-292735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6" name="Google Shape;166;p2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bank-loans · GitHub Topics · GitHub" id="167" name="Google Shape;1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4848" y="841248"/>
            <a:ext cx="4617719" cy="2436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Process of Borrowing a Loan from the Bank - SavvyDime" id="168" name="Google Shape;16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4849" y="3429000"/>
            <a:ext cx="4617718" cy="258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2" name="Google Shape;33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629" y="3643409"/>
            <a:ext cx="5022762" cy="1894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826" y="310425"/>
            <a:ext cx="5677692" cy="308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310425"/>
            <a:ext cx="5934903" cy="308653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0"/>
          <p:cNvSpPr txBox="1"/>
          <p:nvPr/>
        </p:nvSpPr>
        <p:spPr>
          <a:xfrm>
            <a:off x="6096000" y="3713426"/>
            <a:ext cx="563730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can see that most of the applicants are a family of 1-3.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Applicants with family size 1-3 are the highest in having payment issues.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Applicants with family size 1-3 are also highest in non-defaulters category i.e., no payment issue.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1" name="Google Shape;34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5920" y="173387"/>
            <a:ext cx="4248371" cy="4583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4049" y="3544473"/>
            <a:ext cx="5311951" cy="323732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1"/>
          <p:cNvSpPr txBox="1"/>
          <p:nvPr/>
        </p:nvSpPr>
        <p:spPr>
          <a:xfrm>
            <a:off x="6250113" y="4930287"/>
            <a:ext cx="563730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can see that most of the applicants are laborers 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Laborers are the highest in having payment issues.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Laborers are also highest in non-defaulters category i.e., no payment issue.</a:t>
            </a:r>
            <a:endParaRPr/>
          </a:p>
        </p:txBody>
      </p:sp>
      <p:pic>
        <p:nvPicPr>
          <p:cNvPr id="344" name="Google Shape;34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255" y="133188"/>
            <a:ext cx="5749537" cy="3411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0" name="Google Shape;3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575" y="3744657"/>
            <a:ext cx="5611008" cy="1823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289" y="443810"/>
            <a:ext cx="5648294" cy="298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443810"/>
            <a:ext cx="6042603" cy="361633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2"/>
          <p:cNvSpPr txBox="1"/>
          <p:nvPr/>
        </p:nvSpPr>
        <p:spPr>
          <a:xfrm>
            <a:off x="6096000" y="4483987"/>
            <a:ext cx="563730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can see that most of the applicants have education type secondary/secondary special 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Applicants with education type secondary /secondary special are the highest in having payment issues And also highest in non-defaulters category i.e., no payment issue.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3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9" name="Google Shape;35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058" y="736018"/>
            <a:ext cx="5153744" cy="1933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874" y="2910843"/>
            <a:ext cx="5676111" cy="377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4223" y="170940"/>
            <a:ext cx="6340860" cy="3776217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3"/>
          <p:cNvSpPr txBox="1"/>
          <p:nvPr/>
        </p:nvSpPr>
        <p:spPr>
          <a:xfrm>
            <a:off x="6096000" y="4304753"/>
            <a:ext cx="5637306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can see that most of the applicants have family status civil marriage 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Applicants who have family status married are the highest in having payment issues.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Applicants having status civil marriage are highest in non-defaulters category i.e., no payment issue.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8" name="Google Shape;36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49" y="377240"/>
            <a:ext cx="5333593" cy="3157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0360" y="254323"/>
            <a:ext cx="5658222" cy="340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1729" y="3936464"/>
            <a:ext cx="5344271" cy="243874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4"/>
          <p:cNvSpPr txBox="1"/>
          <p:nvPr/>
        </p:nvSpPr>
        <p:spPr>
          <a:xfrm>
            <a:off x="6231276" y="4097768"/>
            <a:ext cx="563730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can see that most of the applicants have a income type of working 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Applicants with income type working are the highest in having payment issues And also highest in non-defaulters category i.e., no payment issue.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p25"/>
          <p:cNvSpPr txBox="1"/>
          <p:nvPr/>
        </p:nvSpPr>
        <p:spPr>
          <a:xfrm>
            <a:off x="2681555" y="221185"/>
            <a:ext cx="630855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Univariate segmented</a:t>
            </a:r>
            <a:endParaRPr/>
          </a:p>
        </p:txBody>
      </p:sp>
      <p:pic>
        <p:nvPicPr>
          <p:cNvPr id="378" name="Google Shape;37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600" y="421240"/>
            <a:ext cx="4229690" cy="3315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637" y="703913"/>
            <a:ext cx="6308550" cy="2969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637" y="3756347"/>
            <a:ext cx="6308550" cy="288046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5"/>
          <p:cNvSpPr txBox="1"/>
          <p:nvPr/>
        </p:nvSpPr>
        <p:spPr>
          <a:xfrm>
            <a:off x="6691792" y="4199376"/>
            <a:ext cx="5154311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can see that most of the applicants are in the range 1L-2L 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Applicants within the range 1L-2L are the highest in having payment issues and also highest in non-defaulters category i.e., no payment issue.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6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7" name="Google Shape;38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0685" y="255607"/>
            <a:ext cx="4572638" cy="3305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672" y="255607"/>
            <a:ext cx="5775989" cy="30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8677" y="3429000"/>
            <a:ext cx="6055980" cy="325901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6"/>
          <p:cNvSpPr txBox="1"/>
          <p:nvPr/>
        </p:nvSpPr>
        <p:spPr>
          <a:xfrm>
            <a:off x="6804808" y="4042845"/>
            <a:ext cx="5154311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can see that most of the applicants are in the range 0L-4L 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Applicants within the range 4L-8L are the highest in having payment issues 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Applicants within range 0L-4L are  highest in non-defaulters category i.e., no payment issue.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7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6" name="Google Shape;39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694" y="3373386"/>
            <a:ext cx="6000729" cy="3408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795" y="76200"/>
            <a:ext cx="5510526" cy="3108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1725" y="123364"/>
            <a:ext cx="4696480" cy="330563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7"/>
          <p:cNvSpPr txBox="1"/>
          <p:nvPr/>
        </p:nvSpPr>
        <p:spPr>
          <a:xfrm>
            <a:off x="6791725" y="3981200"/>
            <a:ext cx="5154311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can see that most of the applicants are in the range 0L-4L 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Applicants within the range 4L-8L are the highest in having payment issues 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Applicants within range 0L-4L are  highest in non-defaulters category i.e., no payment issue.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5" name="Google Shape;40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8921" y="390417"/>
            <a:ext cx="4344006" cy="2578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073" y="304364"/>
            <a:ext cx="6496531" cy="2943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353" y="3349375"/>
            <a:ext cx="6097970" cy="334937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8"/>
          <p:cNvSpPr txBox="1"/>
          <p:nvPr/>
        </p:nvSpPr>
        <p:spPr>
          <a:xfrm>
            <a:off x="6856178" y="3816814"/>
            <a:ext cx="5154311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can see that most of the applicants are in the range 0K – 50K.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Applicants within the range 0K-50K are the highest in having payment issues and also are highest in non-defaulters category i.e., no payment issue.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9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p29"/>
          <p:cNvSpPr txBox="1"/>
          <p:nvPr/>
        </p:nvSpPr>
        <p:spPr>
          <a:xfrm>
            <a:off x="4140485" y="277940"/>
            <a:ext cx="34932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Bivariate Analysis</a:t>
            </a:r>
            <a:endParaRPr/>
          </a:p>
        </p:txBody>
      </p:sp>
      <p:pic>
        <p:nvPicPr>
          <p:cNvPr id="415" name="Google Shape;41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1379" y="1082613"/>
            <a:ext cx="2486372" cy="4220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453" y="1082613"/>
            <a:ext cx="7078063" cy="422016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9"/>
          <p:cNvSpPr txBox="1"/>
          <p:nvPr/>
        </p:nvSpPr>
        <p:spPr>
          <a:xfrm>
            <a:off x="880042" y="5499278"/>
            <a:ext cx="91680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can see that the applicants in range&gt;1000000 have highest credit 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Followed by 9L-10L range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/>
          <p:nvPr>
            <p:ph type="title"/>
          </p:nvPr>
        </p:nvSpPr>
        <p:spPr>
          <a:xfrm>
            <a:off x="838200" y="393192"/>
            <a:ext cx="4953000" cy="1291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EB Garamond"/>
              <a:buNone/>
            </a:pPr>
            <a:r>
              <a:rPr lang="en-US"/>
              <a:t>Project Description</a:t>
            </a:r>
            <a:endParaRPr/>
          </a:p>
        </p:txBody>
      </p:sp>
      <p:sp>
        <p:nvSpPr>
          <p:cNvPr id="174" name="Google Shape;174;p3"/>
          <p:cNvSpPr txBox="1"/>
          <p:nvPr>
            <p:ph idx="1" type="body"/>
          </p:nvPr>
        </p:nvSpPr>
        <p:spPr>
          <a:xfrm>
            <a:off x="0" y="1820786"/>
            <a:ext cx="6524091" cy="42981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1" marL="76962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As a data analyst at a finance company that provides urban loans, I faced the challenge of dealing with customers with insufficient credit history who default on their loans. </a:t>
            </a:r>
            <a:endParaRPr/>
          </a:p>
          <a:p>
            <a:pPr indent="-342900" lvl="1" marL="76962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Using Exploratory Data Analysis (EDA), I delved into our loan application data to spot patterns and ensure capable applicants aren't unfairly rejected. </a:t>
            </a:r>
            <a:endParaRPr/>
          </a:p>
          <a:p>
            <a:pPr indent="-342900" lvl="1" marL="76962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The company risks losing business from good applicants who aren't approved and suffering financial losses from those who can't repay. </a:t>
            </a:r>
            <a:endParaRPr/>
          </a:p>
          <a:p>
            <a:pPr indent="-342900" lvl="1" marL="76962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By examining customer and loan attributes, I aimed to identify factors that predict default. </a:t>
            </a:r>
            <a:endParaRPr/>
          </a:p>
          <a:p>
            <a:pPr indent="-342900" lvl="1" marL="76962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This analysis helps us make smarter loan approval decisions, like denying high-risk applicants, adjusting loan amounts, or raising interest rates for risky customers.</a:t>
            </a:r>
            <a:endParaRPr/>
          </a:p>
        </p:txBody>
      </p:sp>
      <p:sp>
        <p:nvSpPr>
          <p:cNvPr id="175" name="Google Shape;175;p3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Bank Loan Case Study. The main aim of this project is to… | by Avinash  Nayak | Medium" id="176" name="Google Shape;17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4091" y="1820786"/>
            <a:ext cx="5496391" cy="3663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0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3" name="Google Shape;42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694" y="586185"/>
            <a:ext cx="7097115" cy="4267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8270" y="586185"/>
            <a:ext cx="3277618" cy="4267796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0"/>
          <p:cNvSpPr txBox="1"/>
          <p:nvPr/>
        </p:nvSpPr>
        <p:spPr>
          <a:xfrm>
            <a:off x="514368" y="5216346"/>
            <a:ext cx="103154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can see that the applicants in income range&gt;1000000 have highest goods_price 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Followed by 8L-9L range 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1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1" name="Google Shape;43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506" y="303076"/>
            <a:ext cx="5734850" cy="3991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471" y="4573390"/>
            <a:ext cx="2514680" cy="184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9777" y="609397"/>
            <a:ext cx="5895717" cy="3551637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1"/>
          <p:cNvSpPr txBox="1"/>
          <p:nvPr/>
        </p:nvSpPr>
        <p:spPr>
          <a:xfrm>
            <a:off x="3462391" y="4822264"/>
            <a:ext cx="820313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For Target 0 : Females are highest in  high , low and medium range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For Target 1 : Males are highest in high range and Females are highest in low and medium range 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2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0" name="Google Shape;44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216" y="5301808"/>
            <a:ext cx="3962953" cy="46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216" y="207179"/>
            <a:ext cx="5401429" cy="482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8406" y="705149"/>
            <a:ext cx="5954900" cy="364082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2"/>
          <p:cNvSpPr txBox="1"/>
          <p:nvPr/>
        </p:nvSpPr>
        <p:spPr>
          <a:xfrm>
            <a:off x="4421647" y="5229521"/>
            <a:ext cx="748813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For Target 0 : secondary/secondary special are highest in  high , low and medium range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For Target 1 : secondary/secondary special are highest in high range and Higher education are highest in low and medium range 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9" name="Google Shape;44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7313" y="818912"/>
            <a:ext cx="5753903" cy="339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984" y="186827"/>
            <a:ext cx="5104158" cy="4991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4984" y="5529334"/>
            <a:ext cx="3877216" cy="50489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3"/>
          <p:cNvSpPr txBox="1"/>
          <p:nvPr/>
        </p:nvSpPr>
        <p:spPr>
          <a:xfrm>
            <a:off x="4421647" y="5229521"/>
            <a:ext cx="74881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For Target 0 : married are highest in  high , low and medium range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For Target 1 : married are highest in high , low and medium range 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4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8" name="Google Shape;45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63405"/>
            <a:ext cx="12192000" cy="271839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4"/>
          <p:cNvSpPr txBox="1"/>
          <p:nvPr/>
        </p:nvSpPr>
        <p:spPr>
          <a:xfrm>
            <a:off x="2964094" y="3585937"/>
            <a:ext cx="66884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Correlation coefficient of applicants with payment issues</a:t>
            </a:r>
            <a:endParaRPr/>
          </a:p>
        </p:txBody>
      </p:sp>
      <p:sp>
        <p:nvSpPr>
          <p:cNvPr id="460" name="Google Shape;460;p34"/>
          <p:cNvSpPr txBox="1"/>
          <p:nvPr/>
        </p:nvSpPr>
        <p:spPr>
          <a:xfrm>
            <a:off x="1899006" y="244937"/>
            <a:ext cx="83939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Question 5 : Correlation coefficient of applicants without payment issues</a:t>
            </a:r>
            <a:endParaRPr/>
          </a:p>
        </p:txBody>
      </p:sp>
      <p:pic>
        <p:nvPicPr>
          <p:cNvPr id="461" name="Google Shape;46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753227"/>
            <a:ext cx="12192000" cy="2801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5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7" name="Google Shape;467;p35"/>
          <p:cNvSpPr txBox="1"/>
          <p:nvPr/>
        </p:nvSpPr>
        <p:spPr>
          <a:xfrm>
            <a:off x="3339100" y="441789"/>
            <a:ext cx="478775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Previous Application .csv</a:t>
            </a:r>
            <a:endParaRPr/>
          </a:p>
        </p:txBody>
      </p:sp>
      <p:sp>
        <p:nvSpPr>
          <p:cNvPr id="468" name="Google Shape;468;p35"/>
          <p:cNvSpPr txBox="1"/>
          <p:nvPr/>
        </p:nvSpPr>
        <p:spPr>
          <a:xfrm>
            <a:off x="981180" y="1243925"/>
            <a:ext cx="9503595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CLEANING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will first start by cleaning data for analysis 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Remove unnecessary columns like HOUR_APPR_PROCESS_START , WEEKDAY_APPR_PROCESS_START_PREV , FLAG_LAST_APPL_PER_CONTRACT , NFLAG_LAST_APPL_IN_DAY ,SK_ID_CURR.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 COUNTBLANK function to count no of blanks and remove columns having blanks more than 50% 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Drop unnecessary rows like ‘XNA’ , ‘XNP’ for column name type suite 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Replace the blanks in AMT_ANNUITY by its median 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 name_type suite replace the blanks with median =‘Unaccompanied’.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 similar way replace the blanks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OUTLIER DETECTION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Outlier in AMT_ANNUITY is replaced by median 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No changes in outlier of goods_price , AMT_Application and AMT_credit 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There are no outliers in years_decision 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6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4" name="Google Shape;47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787" y="624854"/>
            <a:ext cx="5231934" cy="2884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3385" y="624853"/>
            <a:ext cx="5195111" cy="2884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787" y="3616003"/>
            <a:ext cx="5231934" cy="306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68281" y="3616002"/>
            <a:ext cx="5220215" cy="3063667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6"/>
          <p:cNvSpPr txBox="1"/>
          <p:nvPr/>
        </p:nvSpPr>
        <p:spPr>
          <a:xfrm>
            <a:off x="4256912" y="178330"/>
            <a:ext cx="31336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OUTLIER DETECTION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7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4" name="Google Shape;48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344" y="372834"/>
            <a:ext cx="5110572" cy="3116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3502" y="3847754"/>
            <a:ext cx="3676786" cy="2637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10709" y="372834"/>
            <a:ext cx="6588924" cy="3116611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7"/>
          <p:cNvSpPr txBox="1"/>
          <p:nvPr/>
        </p:nvSpPr>
        <p:spPr>
          <a:xfrm>
            <a:off x="5981130" y="4447918"/>
            <a:ext cx="540044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following columns are replace with these values for further analysis 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use mean,median ,mode mostly depending upon the data type .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8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3" name="Google Shape;49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9634" y="4359506"/>
            <a:ext cx="3562847" cy="140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412" y="1193076"/>
            <a:ext cx="5235293" cy="2834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2459" y="1193076"/>
            <a:ext cx="5235293" cy="279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41440" y="4359506"/>
            <a:ext cx="3581900" cy="1409897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8"/>
          <p:cNvSpPr txBox="1"/>
          <p:nvPr/>
        </p:nvSpPr>
        <p:spPr>
          <a:xfrm>
            <a:off x="4479533" y="452063"/>
            <a:ext cx="31336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Univariate and Bivariate Analysis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9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3" name="Google Shape;50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694" y="727277"/>
            <a:ext cx="5157211" cy="291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2974" y="3976003"/>
            <a:ext cx="3591426" cy="1371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5814" y="727276"/>
            <a:ext cx="6088582" cy="291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17970" y="4112558"/>
            <a:ext cx="5344271" cy="1409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4"/>
          <p:cNvSpPr txBox="1"/>
          <p:nvPr>
            <p:ph type="title"/>
          </p:nvPr>
        </p:nvSpPr>
        <p:spPr>
          <a:xfrm>
            <a:off x="4270515" y="272265"/>
            <a:ext cx="365096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EB Garamond"/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183" name="Google Shape;183;p4"/>
          <p:cNvSpPr txBox="1"/>
          <p:nvPr>
            <p:ph idx="1" type="body"/>
          </p:nvPr>
        </p:nvSpPr>
        <p:spPr>
          <a:xfrm>
            <a:off x="571710" y="1670775"/>
            <a:ext cx="10873920" cy="4914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b="1" lang="en-US" sz="1600"/>
              <a:t>1.  Data Collection and Cleaning :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   Gather relevant loan application data.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   Handle missing values and inconsistencies, encode categorical variables.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b="1" lang="en-US" sz="1600"/>
              <a:t>2.  Exploratory Data Analysis (EDA) :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   Descriptive Statistics: Summarize key variables.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   Data Visualization: Use histograms, box plots, scatter plots.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   Correlation Analysis : Identify significant relationships.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b="1" lang="en-US" sz="1600"/>
              <a:t>3. Identify Patterns :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   Payment Difficulties : Compare customers with and without payment issues.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   Outcome Analysis : Analyze trends in Approved, Cancelled, Refused, and Unused Offer cases.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b="1" lang="en-US" sz="1600"/>
              <a:t>4. Feature Engineering :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   Create new predictive features like debt-to-income ratio and loan-to-value ratio</a:t>
            </a:r>
            <a:r>
              <a:rPr lang="en-US" sz="1600">
                <a:solidFill>
                  <a:schemeClr val="lt1"/>
                </a:solidFill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0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2" name="Google Shape;51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292" y="344645"/>
            <a:ext cx="6820852" cy="413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846" y="4835017"/>
            <a:ext cx="6477904" cy="140037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0"/>
          <p:cNvSpPr txBox="1"/>
          <p:nvPr/>
        </p:nvSpPr>
        <p:spPr>
          <a:xfrm>
            <a:off x="7407668" y="751344"/>
            <a:ext cx="4599398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CONCLUSIONS: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proportion/percentage of the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defaulters(target = 1) is around 8% and that of non-defaulters(target = 0) is around 92%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Bank generally lends more loan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Female clients as compared to Males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clients as the count of Female clients in the defaulter’s list is less than that of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Males. Still Bank can look for more Male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clients if their credit amount is satisfied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Also the clients who belong to Working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class tend to pay their loans on time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followed by the clients who fall under Commercial Associate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Clients having Education status like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Secondary/ Higher Secondary or more tend to pay loan on time so bank can  prefer lending loans to clients having such Education Status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1"/>
          <p:cNvSpPr txBox="1"/>
          <p:nvPr>
            <p:ph type="title"/>
          </p:nvPr>
        </p:nvSpPr>
        <p:spPr>
          <a:xfrm>
            <a:off x="936209" y="212078"/>
            <a:ext cx="4524956" cy="116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EB Garamond"/>
              <a:buNone/>
            </a:pPr>
            <a:r>
              <a:rPr lang="en-US"/>
              <a:t>Result</a:t>
            </a:r>
            <a:endParaRPr/>
          </a:p>
        </p:txBody>
      </p:sp>
      <p:sp>
        <p:nvSpPr>
          <p:cNvPr id="520" name="Google Shape;520;p41"/>
          <p:cNvSpPr txBox="1"/>
          <p:nvPr>
            <p:ph idx="1" type="body"/>
          </p:nvPr>
        </p:nvSpPr>
        <p:spPr>
          <a:xfrm>
            <a:off x="503433" y="1438383"/>
            <a:ext cx="5879592" cy="4681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As a data analyst at a finance company focused on urban loans, I tackled the challenge of customers with insufficient credit history defaulting on their loans.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 Using Excel for Exploratory Data Analysis (EDA), I analyzed loan application data to identify patterns and ensure capable applicants aren't rejected. The company faced two main risks: losing business from creditworthy applicants not approved and suffering financial loss from those who can't repay. 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By examining customer and loan attributes, I aimed to uncover key factors influencing loan defaults. This analysis helped inform better loan approval decisions, such as denying high-risk applicants, adjusting loan amounts, or increasing interest rates for risky customers.</a:t>
            </a:r>
            <a:endParaRPr/>
          </a:p>
        </p:txBody>
      </p:sp>
      <p:sp>
        <p:nvSpPr>
          <p:cNvPr id="521" name="Google Shape;521;p41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2" name="Google Shape;522;p41"/>
          <p:cNvSpPr txBox="1"/>
          <p:nvPr/>
        </p:nvSpPr>
        <p:spPr>
          <a:xfrm>
            <a:off x="6890317" y="4529375"/>
            <a:ext cx="479825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EXCEL SHEET 1</a:t>
            </a:r>
            <a:endParaRPr i="1"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SHEET 2-PREVIOUS_DATA</a:t>
            </a:r>
            <a:endParaRPr i="1"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VIDEO PRESENTATION</a:t>
            </a:r>
            <a:endParaRPr i="1"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SBA Loans Case Study - MHP/Team SI" id="523" name="Google Shape;523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68257" y="725508"/>
            <a:ext cx="4242369" cy="3393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2"/>
          <p:cNvSpPr txBox="1"/>
          <p:nvPr>
            <p:ph type="ctrTitle"/>
          </p:nvPr>
        </p:nvSpPr>
        <p:spPr>
          <a:xfrm>
            <a:off x="996275" y="394623"/>
            <a:ext cx="5996619" cy="21310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EB Garamond"/>
              <a:buNone/>
            </a:pPr>
            <a:r>
              <a:rPr lang="en-US" sz="6600"/>
              <a:t>Thank you</a:t>
            </a:r>
            <a:endParaRPr/>
          </a:p>
        </p:txBody>
      </p:sp>
      <p:sp>
        <p:nvSpPr>
          <p:cNvPr id="529" name="Google Shape;529;p42"/>
          <p:cNvSpPr txBox="1"/>
          <p:nvPr>
            <p:ph idx="1" type="subTitle"/>
          </p:nvPr>
        </p:nvSpPr>
        <p:spPr>
          <a:xfrm>
            <a:off x="6369979" y="381000"/>
            <a:ext cx="4813196" cy="21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Varunika Naini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varunikaanaini@gmail.com</a:t>
            </a:r>
            <a:endParaRPr/>
          </a:p>
        </p:txBody>
      </p:sp>
      <p:sp>
        <p:nvSpPr>
          <p:cNvPr id="530" name="Google Shape;530;p42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1" name="Google Shape;53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979" y="2130425"/>
            <a:ext cx="5433555" cy="40751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nk Loan Images - Free Download on Freepik" id="532" name="Google Shape;53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9830" y="2130425"/>
            <a:ext cx="5314307" cy="4020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 txBox="1"/>
          <p:nvPr/>
        </p:nvSpPr>
        <p:spPr>
          <a:xfrm>
            <a:off x="554805" y="750941"/>
            <a:ext cx="6596009" cy="55399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5. Model Building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Develop and evaluate predictive models (e.g., logistic regression, decision trees).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Use accuracy, precision, recall, and ROC-AUC for evaluation.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</a:pPr>
            <a:r>
              <a:rPr b="1"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6. Risk Assessment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Classify customers into risk categories based on model predictions.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Recommend actions: deny, reduce loan amount, or increase interest rate for high-risk applicants.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</a:pPr>
            <a:r>
              <a:rPr b="1"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7. Implementation and Monitoring: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Integrate the model into the loan approval process.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Continuously monitor and update the model with new data.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By following this streamlined approach, I aimed to enhance loan approval decisions, reduce financial risks, and avoid losing business from creditworthy customers.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Personal Loan Application Form Online - Yourloanadvisors" id="189" name="Google Shape;18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0814" y="1662545"/>
            <a:ext cx="4661043" cy="3532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 txBox="1"/>
          <p:nvPr>
            <p:ph type="ctrTitle"/>
          </p:nvPr>
        </p:nvSpPr>
        <p:spPr>
          <a:xfrm>
            <a:off x="1354836" y="985779"/>
            <a:ext cx="5367527" cy="8694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EB Garamond"/>
              <a:buNone/>
            </a:pPr>
            <a:r>
              <a:rPr lang="en-US"/>
              <a:t>Tech–Stack Used</a:t>
            </a:r>
            <a:endParaRPr/>
          </a:p>
        </p:txBody>
      </p:sp>
      <p:sp>
        <p:nvSpPr>
          <p:cNvPr id="195" name="Google Shape;195;p6"/>
          <p:cNvSpPr txBox="1"/>
          <p:nvPr>
            <p:ph idx="10" type="dt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20XX</a:t>
            </a:r>
            <a:endParaRPr/>
          </a:p>
        </p:txBody>
      </p:sp>
      <p:sp>
        <p:nvSpPr>
          <p:cNvPr id="196" name="Google Shape;196;p6"/>
          <p:cNvSpPr txBox="1"/>
          <p:nvPr>
            <p:ph idx="11" type="ftr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 Footer Text</a:t>
            </a:r>
            <a:endParaRPr/>
          </a:p>
        </p:txBody>
      </p:sp>
      <p:sp>
        <p:nvSpPr>
          <p:cNvPr id="197" name="Google Shape;197;p6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p6"/>
          <p:cNvSpPr txBox="1"/>
          <p:nvPr>
            <p:ph idx="1" type="subTitle"/>
          </p:nvPr>
        </p:nvSpPr>
        <p:spPr>
          <a:xfrm>
            <a:off x="1054609" y="2146632"/>
            <a:ext cx="6332510" cy="3830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457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900"/>
              <a:t>In this project, I used Microsoft Excel to handle the entire analysis. I started by importing and cleaning the loan application data, utilizing Excel’s filtering, sorting, and data validation features.</a:t>
            </a:r>
            <a:endParaRPr/>
          </a:p>
          <a:p>
            <a:pPr indent="-4572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900"/>
              <a:t> For exploratory data analysis (EDA), I used Excel formulas, pivot tables, and charts to uncover patterns and relationships in the data. I also engineered new features with Excel functions to better predict loan defaults. </a:t>
            </a:r>
            <a:endParaRPr/>
          </a:p>
          <a:p>
            <a:pPr indent="-4572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900"/>
              <a:t>To assess risk and make decisions, I employed Excel's Solver and What-If Analysis tools. Finally, I created interactive dashboards and used conditional formatting to clearly present my findings and insights.</a:t>
            </a:r>
            <a:endParaRPr/>
          </a:p>
          <a:p>
            <a:pPr indent="-4572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900"/>
              <a:t>Microsoft Powerpoint to make presentation .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99" name="Google Shape;19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1070" y="1158119"/>
            <a:ext cx="2378072" cy="22445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 Powerpoint, Powerpoint Logo, Icon. Royalty-Free Stock Illustration  Image - Pixabay" id="200" name="Google Shape;20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0006" y="3402662"/>
            <a:ext cx="4840199" cy="2722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"/>
          <p:cNvSpPr txBox="1"/>
          <p:nvPr>
            <p:ph type="title"/>
          </p:nvPr>
        </p:nvSpPr>
        <p:spPr>
          <a:xfrm>
            <a:off x="4540849" y="152375"/>
            <a:ext cx="276739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EB Garamond"/>
              <a:buNone/>
            </a:pPr>
            <a:r>
              <a:rPr lang="en-US"/>
              <a:t>Insights</a:t>
            </a:r>
            <a:endParaRPr/>
          </a:p>
        </p:txBody>
      </p:sp>
      <p:sp>
        <p:nvSpPr>
          <p:cNvPr id="206" name="Google Shape;206;p7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7"/>
          <p:cNvSpPr txBox="1"/>
          <p:nvPr/>
        </p:nvSpPr>
        <p:spPr>
          <a:xfrm>
            <a:off x="458694" y="1477938"/>
            <a:ext cx="1093170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Question 1 : Identify the missing data in the dataset and decide on an appropriate method to deal with it using Excel built-in functions and features.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8" name="Google Shape;208;p7"/>
          <p:cNvPicPr preferRelativeResize="0"/>
          <p:nvPr/>
        </p:nvPicPr>
        <p:blipFill rotWithShape="1">
          <a:blip r:embed="rId3">
            <a:alphaModFix/>
          </a:blip>
          <a:srcRect b="12576" l="153" r="-153" t="29454"/>
          <a:stretch/>
        </p:blipFill>
        <p:spPr>
          <a:xfrm>
            <a:off x="586156" y="2393710"/>
            <a:ext cx="6449197" cy="213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9164" y="2373658"/>
            <a:ext cx="3271245" cy="270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7"/>
          <p:cNvSpPr txBox="1"/>
          <p:nvPr/>
        </p:nvSpPr>
        <p:spPr>
          <a:xfrm>
            <a:off x="750013" y="4900773"/>
            <a:ext cx="7335749" cy="1408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countblank to calculate no of blanks</a:t>
            </a:r>
            <a:endParaRPr/>
          </a:p>
          <a:p>
            <a:pPr indent="-3429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calculated % of blanks and deleted columns having %&gt;35.</a:t>
            </a:r>
            <a:endParaRPr/>
          </a:p>
          <a:p>
            <a:pPr indent="-3429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 blanks in AMT_ANNUITY with median value = 24939.</a:t>
            </a:r>
            <a:endParaRPr/>
          </a:p>
          <a:p>
            <a:pPr indent="-3429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 blanks in Name type suite with mode = “Unaccompanied”.</a:t>
            </a:r>
            <a:endParaRPr/>
          </a:p>
          <a:p>
            <a:pPr indent="-3429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 occupation type with mode = “laborers”.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6" name="Google Shape;21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928" y="648419"/>
            <a:ext cx="3054732" cy="269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2964" y="589059"/>
            <a:ext cx="4205131" cy="269410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18" name="Google Shape;21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4291" y="3677319"/>
            <a:ext cx="4535821" cy="265478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19" name="Google Shape;21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400" y="313623"/>
            <a:ext cx="3735672" cy="336369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20" name="Google Shape;220;p8"/>
          <p:cNvSpPr txBox="1"/>
          <p:nvPr/>
        </p:nvSpPr>
        <p:spPr>
          <a:xfrm>
            <a:off x="5743633" y="4232952"/>
            <a:ext cx="5774076" cy="1408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 columns obs_30_cnt , def_30_cnt , obs_60_cnt ,def_60_cnt blanks with mode = ‘0’ .</a:t>
            </a:r>
            <a:endParaRPr/>
          </a:p>
          <a:p>
            <a:pPr indent="-3429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 blanks in cnt_fam_members with its mode =‘2’.</a:t>
            </a:r>
            <a:endParaRPr/>
          </a:p>
          <a:p>
            <a:pPr indent="-3429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 blanks in Amt_goods_price with median = ‘450000’.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6" name="Google Shape;22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473" y="178366"/>
            <a:ext cx="11855053" cy="2791451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227" name="Google Shape;227;p9"/>
          <p:cNvSpPr txBox="1"/>
          <p:nvPr/>
        </p:nvSpPr>
        <p:spPr>
          <a:xfrm>
            <a:off x="485995" y="3431427"/>
            <a:ext cx="5270523" cy="2737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Added 4 more columns using excel formula’s.eg 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round(abs(t2/365),1) .</a:t>
            </a:r>
            <a:endParaRPr/>
          </a:p>
          <a:p>
            <a:pPr indent="-3429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 blanks in Organisation type column with mode =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‘business entity type 3’.</a:t>
            </a:r>
            <a:endParaRPr/>
          </a:p>
          <a:p>
            <a:pPr indent="-3429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 unnecessary columns such as flag_own_car , flag_own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_realty , flag_document_2 , etc .</a:t>
            </a:r>
            <a:endParaRPr/>
          </a:p>
          <a:p>
            <a:pPr indent="-3429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way we can clean the data 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28" name="Google Shape;228;p9"/>
          <p:cNvPicPr preferRelativeResize="0"/>
          <p:nvPr/>
        </p:nvPicPr>
        <p:blipFill rotWithShape="1">
          <a:blip r:embed="rId4">
            <a:alphaModFix/>
          </a:blip>
          <a:srcRect b="0" l="0" r="0" t="5017"/>
          <a:stretch/>
        </p:blipFill>
        <p:spPr>
          <a:xfrm>
            <a:off x="6274206" y="3257280"/>
            <a:ext cx="5431799" cy="331796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ppledVTI">
  <a:themeElements>
    <a:clrScheme name="Custom 81">
      <a:dk1>
        <a:srgbClr val="000000"/>
      </a:dk1>
      <a:lt1>
        <a:srgbClr val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2024-05-23T12:07:51Z</dcterms:created>
  <dc:creator>Varunika Naini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